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9.png" ContentType="image/png"/>
  <Override PartName="/ppt/media/image1.png" ContentType="image/png"/>
  <Override PartName="/ppt/media/image2.png" ContentType="image/png"/>
  <Override PartName="/ppt/media/image5.png" ContentType="image/png"/>
  <Override PartName="/ppt/media/image3.jpeg" ContentType="image/jpeg"/>
  <Override PartName="/ppt/media/image4.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it-I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it-I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it-I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it-I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it-IT"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ffffff"/>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ffffff"/>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ffffff"/>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ffffff"/>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ffffff"/>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ffffff"/>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ffffff"/>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ffffff"/>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ffffff"/>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ffffff"/>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ffffff"/>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ffffff"/>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76" name="Picture 3" descr=""/>
          <p:cNvPicPr/>
          <p:nvPr/>
        </p:nvPicPr>
        <p:blipFill>
          <a:blip r:embed="rId1"/>
          <a:srcRect l="0" t="4977" r="9085" b="4108"/>
          <a:stretch/>
        </p:blipFill>
        <p:spPr>
          <a:xfrm>
            <a:off x="0" y="0"/>
            <a:ext cx="12190320" cy="6856200"/>
          </a:xfrm>
          <a:prstGeom prst="rect">
            <a:avLst/>
          </a:prstGeom>
          <a:ln>
            <a:noFill/>
          </a:ln>
        </p:spPr>
      </p:pic>
      <p:sp>
        <p:nvSpPr>
          <p:cNvPr id="77" name="CustomShape 1"/>
          <p:cNvSpPr/>
          <p:nvPr/>
        </p:nvSpPr>
        <p:spPr>
          <a:xfrm>
            <a:off x="555480" y="423000"/>
            <a:ext cx="3547440" cy="5983920"/>
          </a:xfrm>
          <a:prstGeom prst="rect">
            <a:avLst/>
          </a:prstGeom>
          <a:solidFill>
            <a:srgbClr val="203762"/>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8" name="CustomShape 2"/>
          <p:cNvSpPr/>
          <p:nvPr/>
        </p:nvSpPr>
        <p:spPr>
          <a:xfrm>
            <a:off x="685800" y="5458680"/>
            <a:ext cx="3207240" cy="736920"/>
          </a:xfrm>
          <a:prstGeom prst="rect">
            <a:avLst/>
          </a:prstGeom>
          <a:noFill/>
          <a:ln>
            <a:noFill/>
          </a:ln>
        </p:spPr>
        <p:style>
          <a:lnRef idx="0"/>
          <a:fillRef idx="0"/>
          <a:effectRef idx="0"/>
          <a:fontRef idx="minor"/>
        </p:style>
        <p:txBody>
          <a:bodyPr lIns="90000" rIns="90000" tIns="45000" bIns="45000">
            <a:normAutofit fontScale="34000"/>
          </a:bodyPr>
          <a:p>
            <a:pPr algn="ctr">
              <a:lnSpc>
                <a:spcPct val="100000"/>
              </a:lnSpc>
              <a:spcBef>
                <a:spcPts val="420"/>
              </a:spcBef>
              <a:spcAft>
                <a:spcPts val="601"/>
              </a:spcAft>
            </a:pPr>
            <a:r>
              <a:rPr b="0" lang="it-IT" sz="2100" spc="-1" strike="noStrike" cap="small">
                <a:solidFill>
                  <a:srgbClr val="ffffff"/>
                </a:solidFill>
                <a:latin typeface="Century Gothic"/>
                <a:ea typeface="DejaVu Sans"/>
              </a:rPr>
              <a:t>Progetto Fondamenti di Intelligenza artificiale</a:t>
            </a:r>
            <a:endParaRPr b="0" lang="it-IT" sz="2100" spc="-1" strike="noStrike">
              <a:latin typeface="Arial"/>
            </a:endParaRPr>
          </a:p>
        </p:txBody>
      </p:sp>
      <p:sp>
        <p:nvSpPr>
          <p:cNvPr id="79" name="CustomShape 3"/>
          <p:cNvSpPr/>
          <p:nvPr/>
        </p:nvSpPr>
        <p:spPr>
          <a:xfrm>
            <a:off x="924840" y="4192200"/>
            <a:ext cx="274140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it-IT" sz="1800" spc="-1" strike="noStrike" cap="all">
                <a:solidFill>
                  <a:srgbClr val="ffffff"/>
                </a:solidFill>
                <a:latin typeface="Source Sans Pro"/>
                <a:ea typeface="DejaVu Sans"/>
              </a:rPr>
              <a:t>Una città di giochi</a:t>
            </a:r>
            <a:endParaRPr b="0" lang="it-IT" sz="1800" spc="-1" strike="noStrike">
              <a:latin typeface="Arial"/>
            </a:endParaRPr>
          </a:p>
        </p:txBody>
      </p:sp>
      <p:pic>
        <p:nvPicPr>
          <p:cNvPr id="80" name="Immagine 16" descr=""/>
          <p:cNvPicPr/>
          <p:nvPr/>
        </p:nvPicPr>
        <p:blipFill>
          <a:blip r:embed="rId2"/>
          <a:stretch/>
        </p:blipFill>
        <p:spPr>
          <a:xfrm>
            <a:off x="1238040" y="815400"/>
            <a:ext cx="2104560" cy="2115000"/>
          </a:xfrm>
          <a:prstGeom prst="rect">
            <a:avLst/>
          </a:prstGeom>
          <a:ln>
            <a:noFill/>
          </a:ln>
        </p:spPr>
      </p:pic>
      <p:sp>
        <p:nvSpPr>
          <p:cNvPr id="81" name="CustomShape 4"/>
          <p:cNvSpPr/>
          <p:nvPr/>
        </p:nvSpPr>
        <p:spPr>
          <a:xfrm>
            <a:off x="674280" y="3231720"/>
            <a:ext cx="3232080" cy="8514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it-IT" sz="5000" spc="-1" strike="noStrike">
                <a:solidFill>
                  <a:srgbClr val="ffffff"/>
                </a:solidFill>
                <a:latin typeface="Source Sans Pro"/>
                <a:ea typeface="Source Sans Pro"/>
              </a:rPr>
              <a:t>GameLand</a:t>
            </a:r>
            <a:endParaRPr b="0" lang="it-IT" sz="5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15" name="CustomShape 1"/>
          <p:cNvSpPr/>
          <p:nvPr/>
        </p:nvSpPr>
        <p:spPr>
          <a:xfrm>
            <a:off x="1636200" y="328320"/>
            <a:ext cx="891756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DBSCAN (PYHTON): RISULTATI</a:t>
            </a:r>
            <a:endParaRPr b="0" lang="it-IT" sz="4000" spc="-1" strike="noStrike">
              <a:latin typeface="Arial"/>
            </a:endParaRPr>
          </a:p>
        </p:txBody>
      </p:sp>
      <p:sp>
        <p:nvSpPr>
          <p:cNvPr id="116" name="CustomShape 2"/>
          <p:cNvSpPr/>
          <p:nvPr/>
        </p:nvSpPr>
        <p:spPr>
          <a:xfrm>
            <a:off x="674280" y="1791360"/>
            <a:ext cx="3722760" cy="367560"/>
          </a:xfrm>
          <a:prstGeom prst="rect">
            <a:avLst/>
          </a:prstGeom>
          <a:noFill/>
          <a:ln>
            <a:noFill/>
          </a:ln>
        </p:spPr>
        <p:style>
          <a:lnRef idx="0"/>
          <a:fillRef idx="0"/>
          <a:effectRef idx="0"/>
          <a:fontRef idx="minor"/>
        </p:style>
      </p:sp>
      <p:pic>
        <p:nvPicPr>
          <p:cNvPr id="117" name="Immagine 4" descr=""/>
          <p:cNvPicPr/>
          <p:nvPr/>
        </p:nvPicPr>
        <p:blipFill>
          <a:blip r:embed="rId1"/>
          <a:stretch/>
        </p:blipFill>
        <p:spPr>
          <a:xfrm>
            <a:off x="2396520" y="1368720"/>
            <a:ext cx="7407360" cy="49435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18" name="CustomShape 1"/>
          <p:cNvSpPr/>
          <p:nvPr/>
        </p:nvSpPr>
        <p:spPr>
          <a:xfrm>
            <a:off x="1636200" y="328320"/>
            <a:ext cx="891756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DBSCAN (WEKA)</a:t>
            </a:r>
            <a:endParaRPr b="0" lang="it-IT" sz="4000" spc="-1" strike="noStrike">
              <a:latin typeface="Arial"/>
            </a:endParaRPr>
          </a:p>
        </p:txBody>
      </p:sp>
      <p:sp>
        <p:nvSpPr>
          <p:cNvPr id="119" name="CustomShape 2"/>
          <p:cNvSpPr/>
          <p:nvPr/>
        </p:nvSpPr>
        <p:spPr>
          <a:xfrm>
            <a:off x="674280" y="1791360"/>
            <a:ext cx="3722760" cy="367560"/>
          </a:xfrm>
          <a:prstGeom prst="rect">
            <a:avLst/>
          </a:prstGeom>
          <a:noFill/>
          <a:ln>
            <a:noFill/>
          </a:ln>
        </p:spPr>
        <p:style>
          <a:lnRef idx="0"/>
          <a:fillRef idx="0"/>
          <a:effectRef idx="0"/>
          <a:fontRef idx="minor"/>
        </p:style>
      </p:sp>
      <p:pic>
        <p:nvPicPr>
          <p:cNvPr id="120" name="Immagine 5" descr=""/>
          <p:cNvPicPr/>
          <p:nvPr/>
        </p:nvPicPr>
        <p:blipFill>
          <a:blip r:embed="rId1"/>
          <a:stretch/>
        </p:blipFill>
        <p:spPr>
          <a:xfrm>
            <a:off x="872640" y="1467000"/>
            <a:ext cx="6426000" cy="4830480"/>
          </a:xfrm>
          <a:prstGeom prst="rect">
            <a:avLst/>
          </a:prstGeom>
          <a:ln>
            <a:noFill/>
          </a:ln>
        </p:spPr>
      </p:pic>
      <p:pic>
        <p:nvPicPr>
          <p:cNvPr id="121" name="Immagine 6" descr=""/>
          <p:cNvPicPr/>
          <p:nvPr/>
        </p:nvPicPr>
        <p:blipFill>
          <a:blip r:embed="rId2"/>
          <a:stretch/>
        </p:blipFill>
        <p:spPr>
          <a:xfrm>
            <a:off x="8587080" y="2382840"/>
            <a:ext cx="2531880" cy="26748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22" name="CustomShape 1"/>
          <p:cNvSpPr/>
          <p:nvPr/>
        </p:nvSpPr>
        <p:spPr>
          <a:xfrm>
            <a:off x="164520" y="328320"/>
            <a:ext cx="11861280" cy="19180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K-MEANS:</a:t>
            </a:r>
            <a:endParaRPr b="0" lang="it-IT" sz="4000" spc="-1" strike="noStrike">
              <a:latin typeface="Arial"/>
            </a:endParaRPr>
          </a:p>
          <a:p>
            <a:pPr algn="ctr">
              <a:lnSpc>
                <a:spcPct val="100000"/>
              </a:lnSpc>
            </a:pPr>
            <a:r>
              <a:rPr b="1" lang="it-IT" sz="4000" spc="-1" strike="noStrike" cap="all">
                <a:solidFill>
                  <a:srgbClr val="ffffff"/>
                </a:solidFill>
                <a:latin typeface="Source Sans Pro"/>
                <a:ea typeface="Source Sans Pro"/>
              </a:rPr>
              <a:t>Algoritmo per DETERMINARE numero cluster, seed e silhouette (JAVA)</a:t>
            </a:r>
            <a:endParaRPr b="0" lang="it-IT" sz="4000" spc="-1" strike="noStrike">
              <a:latin typeface="Arial"/>
            </a:endParaRPr>
          </a:p>
        </p:txBody>
      </p:sp>
      <p:sp>
        <p:nvSpPr>
          <p:cNvPr id="123" name="CustomShape 2"/>
          <p:cNvSpPr/>
          <p:nvPr/>
        </p:nvSpPr>
        <p:spPr>
          <a:xfrm>
            <a:off x="674280" y="1791360"/>
            <a:ext cx="3722760" cy="367560"/>
          </a:xfrm>
          <a:prstGeom prst="rect">
            <a:avLst/>
          </a:prstGeom>
          <a:noFill/>
          <a:ln>
            <a:noFill/>
          </a:ln>
        </p:spPr>
        <p:style>
          <a:lnRef idx="0"/>
          <a:fillRef idx="0"/>
          <a:effectRef idx="0"/>
          <a:fontRef idx="minor"/>
        </p:style>
      </p:sp>
      <p:pic>
        <p:nvPicPr>
          <p:cNvPr id="124" name="Immagine 6" descr=""/>
          <p:cNvPicPr/>
          <p:nvPr/>
        </p:nvPicPr>
        <p:blipFill>
          <a:blip r:embed="rId1"/>
          <a:stretch/>
        </p:blipFill>
        <p:spPr>
          <a:xfrm>
            <a:off x="2302560" y="2469240"/>
            <a:ext cx="7595280" cy="40366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25" name="CustomShape 1"/>
          <p:cNvSpPr/>
          <p:nvPr/>
        </p:nvSpPr>
        <p:spPr>
          <a:xfrm>
            <a:off x="164520" y="328320"/>
            <a:ext cx="11861280" cy="2527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K-MEANS:</a:t>
            </a:r>
            <a:endParaRPr b="0" lang="it-IT" sz="4000" spc="-1" strike="noStrike">
              <a:latin typeface="Arial"/>
            </a:endParaRPr>
          </a:p>
          <a:p>
            <a:pPr algn="ctr">
              <a:lnSpc>
                <a:spcPct val="100000"/>
              </a:lnSpc>
            </a:pPr>
            <a:endParaRPr b="0" lang="it-IT" sz="4000" spc="-1" strike="noStrike">
              <a:latin typeface="Arial"/>
            </a:endParaRPr>
          </a:p>
          <a:p>
            <a:pPr algn="ctr">
              <a:lnSpc>
                <a:spcPct val="100000"/>
              </a:lnSpc>
            </a:pPr>
            <a:r>
              <a:rPr b="1" lang="it-IT" sz="4000" spc="-1" strike="noStrike" cap="all">
                <a:solidFill>
                  <a:srgbClr val="ffffff"/>
                </a:solidFill>
                <a:latin typeface="Source Sans Pro"/>
                <a:ea typeface="Source Sans Pro"/>
              </a:rPr>
              <a:t>Algoritmo per DETERMINARE numero cluster, seed e silhouette (JAVA) -&gt; RISULTATO</a:t>
            </a:r>
            <a:endParaRPr b="0" lang="it-IT" sz="4000" spc="-1" strike="noStrike">
              <a:latin typeface="Arial"/>
            </a:endParaRPr>
          </a:p>
        </p:txBody>
      </p:sp>
      <p:sp>
        <p:nvSpPr>
          <p:cNvPr id="126" name="CustomShape 2"/>
          <p:cNvSpPr/>
          <p:nvPr/>
        </p:nvSpPr>
        <p:spPr>
          <a:xfrm>
            <a:off x="674280" y="1791360"/>
            <a:ext cx="3722760" cy="367560"/>
          </a:xfrm>
          <a:prstGeom prst="rect">
            <a:avLst/>
          </a:prstGeom>
          <a:noFill/>
          <a:ln>
            <a:noFill/>
          </a:ln>
        </p:spPr>
        <p:style>
          <a:lnRef idx="0"/>
          <a:fillRef idx="0"/>
          <a:effectRef idx="0"/>
          <a:fontRef idx="minor"/>
        </p:style>
      </p:sp>
      <p:pic>
        <p:nvPicPr>
          <p:cNvPr id="127" name="Immagine 5" descr=""/>
          <p:cNvPicPr/>
          <p:nvPr/>
        </p:nvPicPr>
        <p:blipFill>
          <a:blip r:embed="rId1"/>
          <a:stretch/>
        </p:blipFill>
        <p:spPr>
          <a:xfrm>
            <a:off x="2448720" y="4236840"/>
            <a:ext cx="7302960" cy="4075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28" name="CustomShape 1"/>
          <p:cNvSpPr/>
          <p:nvPr/>
        </p:nvSpPr>
        <p:spPr>
          <a:xfrm>
            <a:off x="164520" y="328320"/>
            <a:ext cx="1186128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K-MEANS (JAVA)</a:t>
            </a:r>
            <a:endParaRPr b="0" lang="it-IT" sz="4000" spc="-1" strike="noStrike">
              <a:latin typeface="Arial"/>
            </a:endParaRPr>
          </a:p>
        </p:txBody>
      </p:sp>
      <p:sp>
        <p:nvSpPr>
          <p:cNvPr id="129" name="CustomShape 2"/>
          <p:cNvSpPr/>
          <p:nvPr/>
        </p:nvSpPr>
        <p:spPr>
          <a:xfrm>
            <a:off x="674280" y="1791360"/>
            <a:ext cx="3722760" cy="367560"/>
          </a:xfrm>
          <a:prstGeom prst="rect">
            <a:avLst/>
          </a:prstGeom>
          <a:noFill/>
          <a:ln>
            <a:noFill/>
          </a:ln>
        </p:spPr>
        <p:style>
          <a:lnRef idx="0"/>
          <a:fillRef idx="0"/>
          <a:effectRef idx="0"/>
          <a:fontRef idx="minor"/>
        </p:style>
      </p:sp>
      <p:pic>
        <p:nvPicPr>
          <p:cNvPr id="130" name="Immagine 5" descr=""/>
          <p:cNvPicPr/>
          <p:nvPr/>
        </p:nvPicPr>
        <p:blipFill>
          <a:blip r:embed="rId1"/>
          <a:stretch/>
        </p:blipFill>
        <p:spPr>
          <a:xfrm>
            <a:off x="3294360" y="1267560"/>
            <a:ext cx="5612040" cy="52293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31" name="CustomShape 1"/>
          <p:cNvSpPr/>
          <p:nvPr/>
        </p:nvSpPr>
        <p:spPr>
          <a:xfrm>
            <a:off x="164520" y="328320"/>
            <a:ext cx="1186128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K-MEANS (JAVA): CLUSTER EVALUTATION</a:t>
            </a:r>
            <a:endParaRPr b="0" lang="it-IT" sz="4000" spc="-1" strike="noStrike">
              <a:latin typeface="Arial"/>
            </a:endParaRPr>
          </a:p>
        </p:txBody>
      </p:sp>
      <p:sp>
        <p:nvSpPr>
          <p:cNvPr id="132" name="CustomShape 2"/>
          <p:cNvSpPr/>
          <p:nvPr/>
        </p:nvSpPr>
        <p:spPr>
          <a:xfrm>
            <a:off x="674280" y="1791360"/>
            <a:ext cx="3722760" cy="367560"/>
          </a:xfrm>
          <a:prstGeom prst="rect">
            <a:avLst/>
          </a:prstGeom>
          <a:noFill/>
          <a:ln>
            <a:noFill/>
          </a:ln>
        </p:spPr>
        <p:style>
          <a:lnRef idx="0"/>
          <a:fillRef idx="0"/>
          <a:effectRef idx="0"/>
          <a:fontRef idx="minor"/>
        </p:style>
      </p:sp>
      <p:pic>
        <p:nvPicPr>
          <p:cNvPr id="133" name="Immagine 5" descr=""/>
          <p:cNvPicPr/>
          <p:nvPr/>
        </p:nvPicPr>
        <p:blipFill>
          <a:blip r:embed="rId1"/>
          <a:stretch/>
        </p:blipFill>
        <p:spPr>
          <a:xfrm>
            <a:off x="5324760" y="1883160"/>
            <a:ext cx="1540440" cy="41130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34" name="CustomShape 1"/>
          <p:cNvSpPr/>
          <p:nvPr/>
        </p:nvSpPr>
        <p:spPr>
          <a:xfrm>
            <a:off x="164520" y="328320"/>
            <a:ext cx="1186128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SILHOUETTE SCORE (PYTHON)</a:t>
            </a:r>
            <a:endParaRPr b="0" lang="it-IT" sz="4000" spc="-1" strike="noStrike">
              <a:latin typeface="Arial"/>
            </a:endParaRPr>
          </a:p>
        </p:txBody>
      </p:sp>
      <p:sp>
        <p:nvSpPr>
          <p:cNvPr id="135" name="CustomShape 2"/>
          <p:cNvSpPr/>
          <p:nvPr/>
        </p:nvSpPr>
        <p:spPr>
          <a:xfrm>
            <a:off x="674280" y="1791360"/>
            <a:ext cx="3722760" cy="367560"/>
          </a:xfrm>
          <a:prstGeom prst="rect">
            <a:avLst/>
          </a:prstGeom>
          <a:noFill/>
          <a:ln>
            <a:noFill/>
          </a:ln>
        </p:spPr>
        <p:style>
          <a:lnRef idx="0"/>
          <a:fillRef idx="0"/>
          <a:effectRef idx="0"/>
          <a:fontRef idx="minor"/>
        </p:style>
      </p:sp>
      <p:pic>
        <p:nvPicPr>
          <p:cNvPr id="136" name="Immagine 5" descr=""/>
          <p:cNvPicPr/>
          <p:nvPr/>
        </p:nvPicPr>
        <p:blipFill>
          <a:blip r:embed="rId1"/>
          <a:stretch/>
        </p:blipFill>
        <p:spPr>
          <a:xfrm>
            <a:off x="3377880" y="1175400"/>
            <a:ext cx="5445000" cy="53823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37" name="CustomShape 1"/>
          <p:cNvSpPr/>
          <p:nvPr/>
        </p:nvSpPr>
        <p:spPr>
          <a:xfrm>
            <a:off x="164520" y="328320"/>
            <a:ext cx="1186128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SILHOUETTE SCORE (PYTHON): RISULTATO</a:t>
            </a:r>
            <a:endParaRPr b="0" lang="it-IT" sz="4000" spc="-1" strike="noStrike">
              <a:latin typeface="Arial"/>
            </a:endParaRPr>
          </a:p>
        </p:txBody>
      </p:sp>
      <p:sp>
        <p:nvSpPr>
          <p:cNvPr id="138" name="CustomShape 2"/>
          <p:cNvSpPr/>
          <p:nvPr/>
        </p:nvSpPr>
        <p:spPr>
          <a:xfrm>
            <a:off x="674280" y="1791360"/>
            <a:ext cx="3722760" cy="367560"/>
          </a:xfrm>
          <a:prstGeom prst="rect">
            <a:avLst/>
          </a:prstGeom>
          <a:noFill/>
          <a:ln>
            <a:noFill/>
          </a:ln>
        </p:spPr>
        <p:style>
          <a:lnRef idx="0"/>
          <a:fillRef idx="0"/>
          <a:effectRef idx="0"/>
          <a:fontRef idx="minor"/>
        </p:style>
      </p:sp>
      <p:pic>
        <p:nvPicPr>
          <p:cNvPr id="139" name="Immagine 5" descr=""/>
          <p:cNvPicPr/>
          <p:nvPr/>
        </p:nvPicPr>
        <p:blipFill>
          <a:blip r:embed="rId1"/>
          <a:stretch/>
        </p:blipFill>
        <p:spPr>
          <a:xfrm>
            <a:off x="4817880" y="1789200"/>
            <a:ext cx="2554200" cy="41130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40" name="CustomShape 1"/>
          <p:cNvSpPr/>
          <p:nvPr/>
        </p:nvSpPr>
        <p:spPr>
          <a:xfrm>
            <a:off x="164520" y="328320"/>
            <a:ext cx="1186128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K-MEANS (WEKA)</a:t>
            </a:r>
            <a:endParaRPr b="0" lang="it-IT" sz="4000" spc="-1" strike="noStrike">
              <a:latin typeface="Arial"/>
            </a:endParaRPr>
          </a:p>
        </p:txBody>
      </p:sp>
      <p:sp>
        <p:nvSpPr>
          <p:cNvPr id="141" name="CustomShape 2"/>
          <p:cNvSpPr/>
          <p:nvPr/>
        </p:nvSpPr>
        <p:spPr>
          <a:xfrm>
            <a:off x="674280" y="1791360"/>
            <a:ext cx="3722760" cy="367560"/>
          </a:xfrm>
          <a:prstGeom prst="rect">
            <a:avLst/>
          </a:prstGeom>
          <a:noFill/>
          <a:ln>
            <a:noFill/>
          </a:ln>
        </p:spPr>
        <p:style>
          <a:lnRef idx="0"/>
          <a:fillRef idx="0"/>
          <a:effectRef idx="0"/>
          <a:fontRef idx="minor"/>
        </p:style>
      </p:sp>
      <p:pic>
        <p:nvPicPr>
          <p:cNvPr id="142" name="Immagine 5" descr=""/>
          <p:cNvPicPr/>
          <p:nvPr/>
        </p:nvPicPr>
        <p:blipFill>
          <a:blip r:embed="rId1"/>
          <a:stretch/>
        </p:blipFill>
        <p:spPr>
          <a:xfrm>
            <a:off x="2751480" y="1331280"/>
            <a:ext cx="6687000" cy="50288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43" name="CustomShape 1"/>
          <p:cNvSpPr/>
          <p:nvPr/>
        </p:nvSpPr>
        <p:spPr>
          <a:xfrm>
            <a:off x="164520" y="328320"/>
            <a:ext cx="1186128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ALLENAMENTO, PREDIZIONE ED INTEGRAZIONE</a:t>
            </a:r>
            <a:endParaRPr b="0" lang="it-IT" sz="4000" spc="-1" strike="noStrike">
              <a:latin typeface="Arial"/>
            </a:endParaRPr>
          </a:p>
        </p:txBody>
      </p:sp>
      <p:sp>
        <p:nvSpPr>
          <p:cNvPr id="144" name="CustomShape 2"/>
          <p:cNvSpPr/>
          <p:nvPr/>
        </p:nvSpPr>
        <p:spPr>
          <a:xfrm>
            <a:off x="674280" y="1791360"/>
            <a:ext cx="3722760" cy="367560"/>
          </a:xfrm>
          <a:prstGeom prst="rect">
            <a:avLst/>
          </a:prstGeom>
          <a:noFill/>
          <a:ln>
            <a:noFill/>
          </a:ln>
        </p:spPr>
        <p:style>
          <a:lnRef idx="0"/>
          <a:fillRef idx="0"/>
          <a:effectRef idx="0"/>
          <a:fontRef idx="minor"/>
        </p:style>
      </p:sp>
      <p:sp>
        <p:nvSpPr>
          <p:cNvPr id="145" name="CustomShape 3"/>
          <p:cNvSpPr/>
          <p:nvPr/>
        </p:nvSpPr>
        <p:spPr>
          <a:xfrm>
            <a:off x="632520" y="2000160"/>
            <a:ext cx="10935360" cy="2833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it-IT" sz="2000" spc="-1" strike="noStrike">
                <a:solidFill>
                  <a:srgbClr val="ffffff"/>
                </a:solidFill>
                <a:latin typeface="Century Gothic"/>
                <a:ea typeface="DejaVu Sans"/>
              </a:rPr>
              <a:t>Arrivati a questo punto l’unica cosa che dovevamo fare era allenare il sistema ed implementarlo nel nostro sistema. Purtroppo non siamo riusciti a fare ciò a causa di problemi con il linguaggio di programmazione e di implementazione. </a:t>
            </a:r>
            <a:endParaRPr b="0" lang="it-IT" sz="2000" spc="-1" strike="noStrike">
              <a:latin typeface="Arial"/>
            </a:endParaRPr>
          </a:p>
          <a:p>
            <a:pPr algn="ctr">
              <a:lnSpc>
                <a:spcPct val="100000"/>
              </a:lnSpc>
            </a:pPr>
            <a:endParaRPr b="0" lang="it-IT" sz="2000" spc="-1" strike="noStrike">
              <a:latin typeface="Arial"/>
            </a:endParaRPr>
          </a:p>
          <a:p>
            <a:pPr algn="ctr">
              <a:lnSpc>
                <a:spcPct val="100000"/>
              </a:lnSpc>
            </a:pPr>
            <a:r>
              <a:rPr b="0" lang="it-IT" sz="2000" spc="-1" strike="noStrike">
                <a:solidFill>
                  <a:srgbClr val="ffffff"/>
                </a:solidFill>
                <a:latin typeface="Century Gothic"/>
                <a:ea typeface="DejaVu Sans"/>
              </a:rPr>
              <a:t>Teoricamente ciò che dovevamo fare era questo:</a:t>
            </a:r>
            <a:endParaRPr b="0" lang="it-IT" sz="2000" spc="-1" strike="noStrike">
              <a:latin typeface="Arial"/>
            </a:endParaRPr>
          </a:p>
          <a:p>
            <a:pPr algn="ctr">
              <a:lnSpc>
                <a:spcPct val="100000"/>
              </a:lnSpc>
            </a:pPr>
            <a:r>
              <a:rPr b="0" lang="it-IT" sz="2000" spc="-1" strike="noStrike">
                <a:solidFill>
                  <a:srgbClr val="ffffff"/>
                </a:solidFill>
                <a:latin typeface="Century Gothic"/>
                <a:ea typeface="DejaVu Sans"/>
              </a:rPr>
              <a:t>Nel momento in cui un utente visualizzava la scheda di un determinato prodotto noi avremmo ricavato il cluster al quale esso apparteneva ed avremmo consigliato due prodotti appartenenti a quello stesso cluster (quindi molto in relazione con il prodotto che l’utente stava visualizzando).</a:t>
            </a:r>
            <a:endParaRPr b="0" lang="it-IT"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82" name="CustomShape 1"/>
          <p:cNvSpPr/>
          <p:nvPr/>
        </p:nvSpPr>
        <p:spPr>
          <a:xfrm>
            <a:off x="804960" y="923040"/>
            <a:ext cx="3998160" cy="1441080"/>
          </a:xfrm>
          <a:prstGeom prst="rect">
            <a:avLst/>
          </a:prstGeom>
          <a:noFill/>
          <a:ln>
            <a:noFill/>
          </a:ln>
        </p:spPr>
        <p:style>
          <a:lnRef idx="2">
            <a:schemeClr val="dk1">
              <a:shade val="50000"/>
            </a:schemeClr>
          </a:lnRef>
          <a:fillRef idx="1">
            <a:schemeClr val="dk1"/>
          </a:fillRef>
          <a:effectRef idx="0">
            <a:schemeClr val="dk1"/>
          </a:effectRef>
          <a:fontRef idx="minor"/>
        </p:style>
        <p:txBody>
          <a:bodyPr lIns="90000" rIns="90000" tIns="45000" bIns="45000" anchor="ctr">
            <a:normAutofit/>
          </a:bodyPr>
          <a:p>
            <a:pPr algn="ctr">
              <a:lnSpc>
                <a:spcPct val="100000"/>
              </a:lnSpc>
              <a:spcAft>
                <a:spcPts val="601"/>
              </a:spcAft>
            </a:pPr>
            <a:r>
              <a:rPr b="1" lang="it-IT" sz="3500" spc="-1" strike="noStrike" cap="all">
                <a:solidFill>
                  <a:srgbClr val="ffffff"/>
                </a:solidFill>
                <a:latin typeface="Source Sans Pro"/>
                <a:ea typeface="Source Sans Pro"/>
              </a:rPr>
              <a:t>Cosa è GameLand?</a:t>
            </a:r>
            <a:endParaRPr b="0" lang="it-IT" sz="3500" spc="-1" strike="noStrike">
              <a:latin typeface="Arial"/>
            </a:endParaRPr>
          </a:p>
        </p:txBody>
      </p:sp>
      <p:sp>
        <p:nvSpPr>
          <p:cNvPr id="83" name="CustomShape 2"/>
          <p:cNvSpPr/>
          <p:nvPr/>
        </p:nvSpPr>
        <p:spPr>
          <a:xfrm>
            <a:off x="601560" y="2481840"/>
            <a:ext cx="4402080" cy="3636000"/>
          </a:xfrm>
          <a:prstGeom prst="rect">
            <a:avLst/>
          </a:prstGeom>
          <a:noFill/>
          <a:ln>
            <a:noFill/>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spcAft>
                <a:spcPts val="1001"/>
              </a:spcAft>
            </a:pPr>
            <a:r>
              <a:rPr b="0" lang="it-IT" sz="2000" spc="-1" strike="noStrike">
                <a:solidFill>
                  <a:srgbClr val="ffffff"/>
                </a:solidFill>
                <a:latin typeface="Century Gothic"/>
                <a:ea typeface="Source Sans Pro"/>
              </a:rPr>
              <a:t>GameLand nasce per dare la possibilità agli appassionati di videogames (e non) di poter acquistare i migliori videogiochi disponibili comodamente da casa, con un'esperienza quanto più semplice e piacevole possibile, in copia digitale o fisica.</a:t>
            </a:r>
            <a:endParaRPr b="0" lang="it-IT" sz="2000" spc="-1" strike="noStrike">
              <a:latin typeface="Arial"/>
            </a:endParaRPr>
          </a:p>
        </p:txBody>
      </p:sp>
      <p:pic>
        <p:nvPicPr>
          <p:cNvPr id="84" name="Immagine 10" descr=""/>
          <p:cNvPicPr/>
          <p:nvPr/>
        </p:nvPicPr>
        <p:blipFill>
          <a:blip r:embed="rId1"/>
          <a:stretch/>
        </p:blipFill>
        <p:spPr>
          <a:xfrm>
            <a:off x="5289840" y="1915560"/>
            <a:ext cx="6093720" cy="2863080"/>
          </a:xfrm>
          <a:prstGeom prst="rect">
            <a:avLst/>
          </a:prstGeom>
          <a:ln w="50760">
            <a:solidFill>
              <a:srgbClr val="ffffff"/>
            </a:solidFill>
            <a:miter/>
          </a:ln>
          <a:effectLst>
            <a:outerShdw algn="tl" blurRad="254000" rotWithShape="0">
              <a:srgbClr val="000000">
                <a:alpha val="43000"/>
              </a:srgbClr>
            </a:outerShdw>
          </a:effectLst>
        </p:spPr>
      </p:pic>
      <p:sp>
        <p:nvSpPr>
          <p:cNvPr id="85" name="CustomShape 3"/>
          <p:cNvSpPr/>
          <p:nvPr/>
        </p:nvSpPr>
        <p:spPr>
          <a:xfrm flipV="1">
            <a:off x="802440" y="2530800"/>
            <a:ext cx="3996000" cy="360"/>
          </a:xfrm>
          <a:custGeom>
            <a:avLst/>
            <a:gdLst/>
            <a:ahLst/>
            <a:rect l="l" t="t" r="r" b="b"/>
            <a:pathLst>
              <a:path w="21600" h="21600">
                <a:moveTo>
                  <a:pt x="0" y="0"/>
                </a:moveTo>
                <a:lnTo>
                  <a:pt x="21600" y="21600"/>
                </a:lnTo>
              </a:path>
            </a:pathLst>
          </a:custGeom>
          <a:noFill/>
          <a:ln>
            <a:solidFill>
              <a:schemeClr val="tx1"/>
            </a:solidFill>
            <a:round/>
          </a:ln>
        </p:spPr>
        <p:style>
          <a:lnRef idx="1">
            <a:schemeClr val="accent6"/>
          </a:lnRef>
          <a:fillRef idx="0">
            <a:schemeClr val="accent6"/>
          </a:fillRef>
          <a:effectRef idx="0">
            <a:schemeClr val="accent6"/>
          </a:effectRef>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46" name="CustomShape 1"/>
          <p:cNvSpPr/>
          <p:nvPr/>
        </p:nvSpPr>
        <p:spPr>
          <a:xfrm>
            <a:off x="164520" y="4514040"/>
            <a:ext cx="1186128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Grazie mille per l'attenzione!</a:t>
            </a:r>
            <a:endParaRPr b="0" lang="it-IT" sz="4000" spc="-1" strike="noStrike">
              <a:latin typeface="Arial"/>
            </a:endParaRPr>
          </a:p>
        </p:txBody>
      </p:sp>
      <p:sp>
        <p:nvSpPr>
          <p:cNvPr id="147" name="CustomShape 2"/>
          <p:cNvSpPr/>
          <p:nvPr/>
        </p:nvSpPr>
        <p:spPr>
          <a:xfrm>
            <a:off x="674280" y="1791360"/>
            <a:ext cx="3722760" cy="367560"/>
          </a:xfrm>
          <a:prstGeom prst="rect">
            <a:avLst/>
          </a:prstGeom>
          <a:noFill/>
          <a:ln>
            <a:noFill/>
          </a:ln>
        </p:spPr>
        <p:style>
          <a:lnRef idx="0"/>
          <a:fillRef idx="0"/>
          <a:effectRef idx="0"/>
          <a:fontRef idx="minor"/>
        </p:style>
      </p:sp>
      <p:pic>
        <p:nvPicPr>
          <p:cNvPr id="148" name="Immagine 5" descr=""/>
          <p:cNvPicPr/>
          <p:nvPr/>
        </p:nvPicPr>
        <p:blipFill>
          <a:blip r:embed="rId1"/>
          <a:stretch/>
        </p:blipFill>
        <p:spPr>
          <a:xfrm>
            <a:off x="5129280" y="1613880"/>
            <a:ext cx="1931760" cy="19792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86" name="CustomShape 1"/>
          <p:cNvSpPr/>
          <p:nvPr/>
        </p:nvSpPr>
        <p:spPr>
          <a:xfrm>
            <a:off x="804960" y="923040"/>
            <a:ext cx="3998160" cy="1441080"/>
          </a:xfrm>
          <a:prstGeom prst="rect">
            <a:avLst/>
          </a:prstGeom>
          <a:noFill/>
          <a:ln>
            <a:noFill/>
          </a:ln>
        </p:spPr>
        <p:style>
          <a:lnRef idx="2">
            <a:schemeClr val="dk1">
              <a:shade val="50000"/>
            </a:schemeClr>
          </a:lnRef>
          <a:fillRef idx="1">
            <a:schemeClr val="dk1"/>
          </a:fillRef>
          <a:effectRef idx="0">
            <a:schemeClr val="dk1"/>
          </a:effectRef>
          <a:fontRef idx="minor"/>
        </p:style>
        <p:txBody>
          <a:bodyPr lIns="90000" rIns="90000" tIns="45000" bIns="45000" anchor="ctr">
            <a:normAutofit/>
          </a:bodyPr>
          <a:p>
            <a:pPr algn="ctr">
              <a:lnSpc>
                <a:spcPct val="100000"/>
              </a:lnSpc>
              <a:spcAft>
                <a:spcPts val="601"/>
              </a:spcAft>
            </a:pPr>
            <a:r>
              <a:rPr b="1" lang="it-IT" sz="3500" spc="-1" strike="noStrike" cap="all">
                <a:solidFill>
                  <a:srgbClr val="ffffff"/>
                </a:solidFill>
                <a:latin typeface="Source Sans Pro"/>
                <a:ea typeface="Source Sans Pro"/>
              </a:rPr>
              <a:t>Obiettivi</a:t>
            </a:r>
            <a:endParaRPr b="0" lang="it-IT" sz="3500" spc="-1" strike="noStrike">
              <a:latin typeface="Arial"/>
            </a:endParaRPr>
          </a:p>
        </p:txBody>
      </p:sp>
      <p:sp>
        <p:nvSpPr>
          <p:cNvPr id="87" name="CustomShape 2"/>
          <p:cNvSpPr/>
          <p:nvPr/>
        </p:nvSpPr>
        <p:spPr>
          <a:xfrm>
            <a:off x="651960" y="2421720"/>
            <a:ext cx="4302000" cy="3636000"/>
          </a:xfrm>
          <a:prstGeom prst="rect">
            <a:avLst/>
          </a:prstGeom>
          <a:noFill/>
          <a:ln>
            <a:noFill/>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spcAft>
                <a:spcPts val="1001"/>
              </a:spcAft>
            </a:pPr>
            <a:r>
              <a:rPr b="0" lang="it-IT" sz="2000" spc="-1" strike="noStrike">
                <a:solidFill>
                  <a:srgbClr val="ffffff"/>
                </a:solidFill>
                <a:latin typeface="Century Gothic"/>
                <a:ea typeface="Century Gothic"/>
              </a:rPr>
              <a:t>Lo scopo del nostro progetto è quello di realizzare un modulo di intelligenza artificiale, e quindi un agente intelligente, in grado di consigliare prodotti, nello specifico prodotti videoludici, affini a quello che l'utente sta visualizzando.</a:t>
            </a:r>
            <a:endParaRPr b="0" lang="it-IT" sz="2000" spc="-1" strike="noStrike">
              <a:latin typeface="Arial"/>
            </a:endParaRPr>
          </a:p>
        </p:txBody>
      </p:sp>
      <p:sp>
        <p:nvSpPr>
          <p:cNvPr id="88" name="CustomShape 3"/>
          <p:cNvSpPr/>
          <p:nvPr/>
        </p:nvSpPr>
        <p:spPr>
          <a:xfrm flipV="1">
            <a:off x="802440" y="2420280"/>
            <a:ext cx="3996000" cy="360"/>
          </a:xfrm>
          <a:custGeom>
            <a:avLst/>
            <a:gdLst/>
            <a:ahLst/>
            <a:rect l="l" t="t" r="r" b="b"/>
            <a:pathLst>
              <a:path w="21600" h="21600">
                <a:moveTo>
                  <a:pt x="0" y="0"/>
                </a:moveTo>
                <a:lnTo>
                  <a:pt x="21600" y="21600"/>
                </a:lnTo>
              </a:path>
            </a:pathLst>
          </a:custGeom>
          <a:noFill/>
          <a:ln>
            <a:solidFill>
              <a:schemeClr val="tx1"/>
            </a:solidFill>
            <a:round/>
          </a:ln>
        </p:spPr>
        <p:style>
          <a:lnRef idx="1">
            <a:schemeClr val="accent6"/>
          </a:lnRef>
          <a:fillRef idx="0">
            <a:schemeClr val="accent6"/>
          </a:fillRef>
          <a:effectRef idx="0">
            <a:schemeClr val="accent6"/>
          </a:effectRef>
          <a:fontRef idx="minor"/>
        </p:style>
      </p:sp>
      <p:pic>
        <p:nvPicPr>
          <p:cNvPr id="89" name="Immagine 2" descr=""/>
          <p:cNvPicPr/>
          <p:nvPr/>
        </p:nvPicPr>
        <p:blipFill>
          <a:blip r:embed="rId1"/>
          <a:stretch/>
        </p:blipFill>
        <p:spPr>
          <a:xfrm>
            <a:off x="5455080" y="2502360"/>
            <a:ext cx="5987880" cy="1851120"/>
          </a:xfrm>
          <a:prstGeom prst="rect">
            <a:avLst/>
          </a:prstGeom>
          <a:ln>
            <a:noFill/>
          </a:ln>
          <a:effectLst>
            <a:outerShdw algn="tl" blurRad="76200" dir="7800819" dist="38073" rotWithShape="0">
              <a:srgbClr val="000000">
                <a:alpha val="40000"/>
              </a:srgbClr>
            </a:outerShdw>
          </a:effectLst>
          <a:scene3d>
            <a:camera prst="orthographicFront"/>
            <a:lightRig dir="t" rig="contrasting">
              <a:rot lat="0" lon="0" rev="4200000"/>
            </a:lightRig>
          </a:scene3d>
          <a:sp3d prstMaterial="plastic">
            <a:bevelT prst="relaxedInset" w="381000" h="114300"/>
            <a:contourClr>
              <a:srgbClr val="969696"/>
            </a:contourClr>
          </a:sp3d>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pic>
        <p:nvPicPr>
          <p:cNvPr id="90" name="Immagine 3" descr=""/>
          <p:cNvPicPr/>
          <p:nvPr/>
        </p:nvPicPr>
        <p:blipFill>
          <a:blip r:embed="rId1"/>
          <a:stretch/>
        </p:blipFill>
        <p:spPr>
          <a:xfrm>
            <a:off x="3290760" y="1457640"/>
            <a:ext cx="5608800" cy="4993920"/>
          </a:xfrm>
          <a:prstGeom prst="rect">
            <a:avLst/>
          </a:prstGeom>
          <a:ln>
            <a:noFill/>
          </a:ln>
        </p:spPr>
      </p:pic>
      <p:sp>
        <p:nvSpPr>
          <p:cNvPr id="91" name="CustomShape 1"/>
          <p:cNvSpPr/>
          <p:nvPr/>
        </p:nvSpPr>
        <p:spPr>
          <a:xfrm>
            <a:off x="3140280" y="252720"/>
            <a:ext cx="5899680" cy="10040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6000" spc="-1" strike="noStrike" cap="all">
                <a:solidFill>
                  <a:srgbClr val="ffffff"/>
                </a:solidFill>
                <a:latin typeface="Source Sans Pro"/>
                <a:ea typeface="DejaVu Sans"/>
              </a:rPr>
              <a:t>Specifica PEAS</a:t>
            </a:r>
            <a:endParaRPr b="0" lang="it-IT" sz="6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92" name="CustomShape 1"/>
          <p:cNvSpPr/>
          <p:nvPr/>
        </p:nvSpPr>
        <p:spPr>
          <a:xfrm>
            <a:off x="4724280" y="3200400"/>
            <a:ext cx="2741400" cy="367560"/>
          </a:xfrm>
          <a:prstGeom prst="rect">
            <a:avLst/>
          </a:prstGeom>
          <a:noFill/>
          <a:ln>
            <a:noFill/>
          </a:ln>
        </p:spPr>
        <p:style>
          <a:lnRef idx="0"/>
          <a:fillRef idx="0"/>
          <a:effectRef idx="0"/>
          <a:fontRef idx="minor"/>
        </p:style>
      </p:sp>
      <p:sp>
        <p:nvSpPr>
          <p:cNvPr id="93" name="CustomShape 2"/>
          <p:cNvSpPr/>
          <p:nvPr/>
        </p:nvSpPr>
        <p:spPr>
          <a:xfrm>
            <a:off x="6659640" y="1536120"/>
            <a:ext cx="5207760" cy="4478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it-IT" sz="1800" spc="-1" strike="noStrike">
                <a:solidFill>
                  <a:srgbClr val="ffffff"/>
                </a:solidFill>
                <a:latin typeface="Century Gothic"/>
                <a:ea typeface="Century Gothic"/>
              </a:rPr>
              <a:t>A questo punto, dovevamo scegliere il dataset per poter effettivamente creare il modello di machine learning.</a:t>
            </a:r>
            <a:endParaRPr b="0" lang="it-IT" sz="1800" spc="-1" strike="noStrike">
              <a:latin typeface="Arial"/>
            </a:endParaRPr>
          </a:p>
          <a:p>
            <a:pPr algn="ctr">
              <a:lnSpc>
                <a:spcPct val="100000"/>
              </a:lnSpc>
            </a:pPr>
            <a:r>
              <a:rPr b="0" lang="it-IT" sz="1800" spc="-1" strike="noStrike">
                <a:solidFill>
                  <a:srgbClr val="ffffff"/>
                </a:solidFill>
                <a:latin typeface="Century Gothic"/>
                <a:ea typeface="Century Gothic"/>
              </a:rPr>
              <a:t>Per fare ciò, abbiamo cercato in rete dataset già realizzati che meglio si adattassero alle nostre esigenze</a:t>
            </a:r>
            <a:endParaRPr b="0" lang="it-IT" sz="1800" spc="-1" strike="noStrike">
              <a:latin typeface="Arial"/>
            </a:endParaRPr>
          </a:p>
          <a:p>
            <a:pPr algn="ctr">
              <a:lnSpc>
                <a:spcPct val="100000"/>
              </a:lnSpc>
            </a:pPr>
            <a:endParaRPr b="0" lang="it-IT" sz="1800" spc="-1" strike="noStrike">
              <a:latin typeface="Arial"/>
            </a:endParaRPr>
          </a:p>
          <a:p>
            <a:pPr algn="ctr">
              <a:lnSpc>
                <a:spcPct val="100000"/>
              </a:lnSpc>
            </a:pPr>
            <a:r>
              <a:rPr b="0" lang="it-IT" sz="1800" spc="-1" strike="noStrike">
                <a:solidFill>
                  <a:srgbClr val="ffffff"/>
                </a:solidFill>
                <a:latin typeface="Century Gothic"/>
                <a:ea typeface="Century Gothic"/>
              </a:rPr>
              <a:t>La maggior parte dei dataset trovati sono stati scartati poiché:</a:t>
            </a:r>
            <a:endParaRPr b="0" lang="it-IT" sz="1800" spc="-1" strike="noStrike">
              <a:latin typeface="Arial"/>
            </a:endParaRPr>
          </a:p>
          <a:p>
            <a:pPr algn="ctr">
              <a:lnSpc>
                <a:spcPct val="100000"/>
              </a:lnSpc>
            </a:pPr>
            <a:r>
              <a:rPr b="0" lang="it-IT" sz="1800" spc="-1" strike="noStrike">
                <a:solidFill>
                  <a:srgbClr val="ffffff"/>
                </a:solidFill>
                <a:latin typeface="Century Gothic"/>
                <a:ea typeface="Century Gothic"/>
              </a:rPr>
              <a:t>•</a:t>
            </a:r>
            <a:r>
              <a:rPr b="0" lang="it-IT" sz="1800" spc="-1" strike="noStrike">
                <a:solidFill>
                  <a:srgbClr val="ffffff"/>
                </a:solidFill>
                <a:latin typeface="Century Gothic"/>
                <a:ea typeface="Century Gothic"/>
              </a:rPr>
              <a:t>Troppi pochi dati, nell’ordine delle poche centinaia.</a:t>
            </a:r>
            <a:endParaRPr b="0" lang="it-IT" sz="1800" spc="-1" strike="noStrike">
              <a:latin typeface="Arial"/>
            </a:endParaRPr>
          </a:p>
          <a:p>
            <a:pPr algn="ctr">
              <a:lnSpc>
                <a:spcPct val="100000"/>
              </a:lnSpc>
            </a:pPr>
            <a:r>
              <a:rPr b="0" lang="it-IT" sz="1800" spc="-1" strike="noStrike">
                <a:solidFill>
                  <a:srgbClr val="ffffff"/>
                </a:solidFill>
                <a:latin typeface="Century Gothic"/>
                <a:ea typeface="Century Gothic"/>
              </a:rPr>
              <a:t>•</a:t>
            </a:r>
            <a:r>
              <a:rPr b="0" lang="it-IT" sz="1800" spc="-1" strike="noStrike">
                <a:solidFill>
                  <a:srgbClr val="ffffff"/>
                </a:solidFill>
                <a:latin typeface="Century Gothic"/>
                <a:ea typeface="Century Gothic"/>
              </a:rPr>
              <a:t>Dataset troppo grandi, nell’ordine di Tb di memoria e centinaia di migliaia di elementi.</a:t>
            </a:r>
            <a:endParaRPr b="0" lang="it-IT" sz="1800" spc="-1" strike="noStrike">
              <a:latin typeface="Arial"/>
            </a:endParaRPr>
          </a:p>
          <a:p>
            <a:pPr algn="ctr">
              <a:lnSpc>
                <a:spcPct val="100000"/>
              </a:lnSpc>
            </a:pPr>
            <a:r>
              <a:rPr b="0" lang="it-IT" sz="1800" spc="-1" strike="noStrike">
                <a:solidFill>
                  <a:srgbClr val="ffffff"/>
                </a:solidFill>
                <a:latin typeface="Century Gothic"/>
                <a:ea typeface="Century Gothic"/>
              </a:rPr>
              <a:t>•</a:t>
            </a:r>
            <a:r>
              <a:rPr b="0" lang="it-IT" sz="1800" spc="-1" strike="noStrike">
                <a:solidFill>
                  <a:srgbClr val="ffffff"/>
                </a:solidFill>
                <a:latin typeface="Century Gothic"/>
                <a:ea typeface="Century Gothic"/>
              </a:rPr>
              <a:t>Dataset con quantità di dati non eccessiva e non troppo scarna, ma nel complesso non adatti ai nostri scopi.</a:t>
            </a:r>
            <a:endParaRPr b="0" lang="it-IT" sz="1800" spc="-1" strike="noStrike">
              <a:latin typeface="Arial"/>
            </a:endParaRPr>
          </a:p>
        </p:txBody>
      </p:sp>
      <p:pic>
        <p:nvPicPr>
          <p:cNvPr id="94" name="Immagine 2" descr=""/>
          <p:cNvPicPr/>
          <p:nvPr/>
        </p:nvPicPr>
        <p:blipFill>
          <a:blip r:embed="rId1"/>
          <a:stretch/>
        </p:blipFill>
        <p:spPr>
          <a:xfrm>
            <a:off x="864360" y="2859120"/>
            <a:ext cx="4876920" cy="1879920"/>
          </a:xfrm>
          <a:prstGeom prst="rect">
            <a:avLst/>
          </a:prstGeom>
          <a:ln>
            <a:noFill/>
          </a:ln>
        </p:spPr>
      </p:pic>
      <p:sp>
        <p:nvSpPr>
          <p:cNvPr id="95" name="CustomShape 3"/>
          <p:cNvSpPr/>
          <p:nvPr/>
        </p:nvSpPr>
        <p:spPr>
          <a:xfrm>
            <a:off x="2147760" y="292680"/>
            <a:ext cx="7995240" cy="10040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6000" spc="-1" strike="noStrike" cap="all">
                <a:solidFill>
                  <a:srgbClr val="ffffff"/>
                </a:solidFill>
                <a:latin typeface="Source Sans Pro"/>
                <a:ea typeface="DejaVu Sans"/>
              </a:rPr>
              <a:t>SCELTA DEL DATASET</a:t>
            </a:r>
            <a:endParaRPr b="0" lang="it-IT" sz="6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96" name="CustomShape 1"/>
          <p:cNvSpPr/>
          <p:nvPr/>
        </p:nvSpPr>
        <p:spPr>
          <a:xfrm>
            <a:off x="4724280" y="3200400"/>
            <a:ext cx="2741400" cy="367560"/>
          </a:xfrm>
          <a:prstGeom prst="rect">
            <a:avLst/>
          </a:prstGeom>
          <a:noFill/>
          <a:ln>
            <a:noFill/>
          </a:ln>
        </p:spPr>
        <p:style>
          <a:lnRef idx="0"/>
          <a:fillRef idx="0"/>
          <a:effectRef idx="0"/>
          <a:fontRef idx="minor"/>
        </p:style>
      </p:sp>
      <p:sp>
        <p:nvSpPr>
          <p:cNvPr id="97" name="CustomShape 2"/>
          <p:cNvSpPr/>
          <p:nvPr/>
        </p:nvSpPr>
        <p:spPr>
          <a:xfrm>
            <a:off x="6659640" y="1536120"/>
            <a:ext cx="5207760" cy="42044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it-IT" sz="1800" spc="-1" strike="noStrike">
                <a:solidFill>
                  <a:srgbClr val="ffffff"/>
                </a:solidFill>
                <a:latin typeface="Century Gothic"/>
                <a:ea typeface="Century Gothic"/>
              </a:rPr>
              <a:t>Il dataset scelto proviene dal sito kaggle.com ed era inizialmente composto da circa 10mila elementi. Il nostro progetto prevede la creazione di un modulo di intelligenza artificiale in grado di consigliare agli utenti prodotti inerenti ai suoi interessi, nello specifico, inerenti al prodotto della pagina che sta visualizzando.</a:t>
            </a:r>
            <a:endParaRPr b="0" lang="it-IT" sz="1800" spc="-1" strike="noStrike">
              <a:latin typeface="Arial"/>
            </a:endParaRPr>
          </a:p>
          <a:p>
            <a:pPr algn="ctr">
              <a:lnSpc>
                <a:spcPct val="100000"/>
              </a:lnSpc>
            </a:pPr>
            <a:r>
              <a:rPr b="0" lang="it-IT" sz="1800" spc="-1" strike="noStrike">
                <a:solidFill>
                  <a:srgbClr val="ffffff"/>
                </a:solidFill>
                <a:latin typeface="Century Gothic"/>
                <a:ea typeface="Century Gothic"/>
              </a:rPr>
              <a:t>Siccome il dataset da noi scelto era composto anche da un gran numero di videogiochi realizzati per console datate quali Gamecube, Ps1, Nintendo 64ecc. abbiamo dovuto, nostro malgrado, “tagliarli fuori” per coerenza con le motivazioni sopra esposte.</a:t>
            </a:r>
            <a:endParaRPr b="0" lang="it-IT" sz="1800" spc="-1" strike="noStrike">
              <a:latin typeface="Arial"/>
            </a:endParaRPr>
          </a:p>
        </p:txBody>
      </p:sp>
      <p:sp>
        <p:nvSpPr>
          <p:cNvPr id="98" name="CustomShape 3"/>
          <p:cNvSpPr/>
          <p:nvPr/>
        </p:nvSpPr>
        <p:spPr>
          <a:xfrm>
            <a:off x="1636200" y="443160"/>
            <a:ext cx="891756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Century Gothic"/>
              </a:rPr>
              <a:t>Scrematura ed analisi del dataset</a:t>
            </a:r>
            <a:endParaRPr b="0" lang="it-IT" sz="4000" spc="-1" strike="noStrike">
              <a:latin typeface="Arial"/>
            </a:endParaRPr>
          </a:p>
        </p:txBody>
      </p:sp>
      <p:pic>
        <p:nvPicPr>
          <p:cNvPr id="99" name="Immagine 6" descr=""/>
          <p:cNvPicPr/>
          <p:nvPr/>
        </p:nvPicPr>
        <p:blipFill>
          <a:blip r:embed="rId1"/>
          <a:stretch/>
        </p:blipFill>
        <p:spPr>
          <a:xfrm>
            <a:off x="312840" y="2018880"/>
            <a:ext cx="5909760" cy="30992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00" name="CustomShape 1"/>
          <p:cNvSpPr/>
          <p:nvPr/>
        </p:nvSpPr>
        <p:spPr>
          <a:xfrm>
            <a:off x="4724280" y="3200400"/>
            <a:ext cx="2741400" cy="367560"/>
          </a:xfrm>
          <a:prstGeom prst="rect">
            <a:avLst/>
          </a:prstGeom>
          <a:noFill/>
          <a:ln>
            <a:noFill/>
          </a:ln>
        </p:spPr>
        <p:style>
          <a:lnRef idx="0"/>
          <a:fillRef idx="0"/>
          <a:effectRef idx="0"/>
          <a:fontRef idx="minor"/>
        </p:style>
      </p:sp>
      <p:sp>
        <p:nvSpPr>
          <p:cNvPr id="101" name="CustomShape 2"/>
          <p:cNvSpPr/>
          <p:nvPr/>
        </p:nvSpPr>
        <p:spPr>
          <a:xfrm>
            <a:off x="1636200" y="443160"/>
            <a:ext cx="891756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Colonne dataset</a:t>
            </a:r>
            <a:endParaRPr b="0" lang="it-IT" sz="4000" spc="-1" strike="noStrike">
              <a:latin typeface="Arial"/>
            </a:endParaRPr>
          </a:p>
        </p:txBody>
      </p:sp>
      <p:pic>
        <p:nvPicPr>
          <p:cNvPr id="102" name="Immagine 6" descr=""/>
          <p:cNvPicPr/>
          <p:nvPr/>
        </p:nvPicPr>
        <p:blipFill>
          <a:blip r:embed="rId1"/>
          <a:stretch/>
        </p:blipFill>
        <p:spPr>
          <a:xfrm>
            <a:off x="1014840" y="2013840"/>
            <a:ext cx="2741400" cy="301680"/>
          </a:xfrm>
          <a:prstGeom prst="rect">
            <a:avLst/>
          </a:prstGeom>
          <a:ln>
            <a:noFill/>
          </a:ln>
        </p:spPr>
      </p:pic>
      <p:pic>
        <p:nvPicPr>
          <p:cNvPr id="103" name="Immagine 7" descr=""/>
          <p:cNvPicPr/>
          <p:nvPr/>
        </p:nvPicPr>
        <p:blipFill>
          <a:blip r:embed="rId2"/>
          <a:stretch/>
        </p:blipFill>
        <p:spPr>
          <a:xfrm>
            <a:off x="4724280" y="1996560"/>
            <a:ext cx="2741400" cy="316080"/>
          </a:xfrm>
          <a:prstGeom prst="rect">
            <a:avLst/>
          </a:prstGeom>
          <a:ln>
            <a:noFill/>
          </a:ln>
        </p:spPr>
      </p:pic>
      <p:pic>
        <p:nvPicPr>
          <p:cNvPr id="104" name="Immagine 8" descr=""/>
          <p:cNvPicPr/>
          <p:nvPr/>
        </p:nvPicPr>
        <p:blipFill>
          <a:blip r:embed="rId3"/>
          <a:stretch/>
        </p:blipFill>
        <p:spPr>
          <a:xfrm>
            <a:off x="8624520" y="1996560"/>
            <a:ext cx="2741400" cy="316080"/>
          </a:xfrm>
          <a:prstGeom prst="rect">
            <a:avLst/>
          </a:prstGeom>
          <a:ln>
            <a:noFill/>
          </a:ln>
        </p:spPr>
      </p:pic>
      <p:pic>
        <p:nvPicPr>
          <p:cNvPr id="105" name="Immagine 9" descr=""/>
          <p:cNvPicPr/>
          <p:nvPr/>
        </p:nvPicPr>
        <p:blipFill>
          <a:blip r:embed="rId4"/>
          <a:stretch/>
        </p:blipFill>
        <p:spPr>
          <a:xfrm>
            <a:off x="1014840" y="4713840"/>
            <a:ext cx="2741400" cy="316080"/>
          </a:xfrm>
          <a:prstGeom prst="rect">
            <a:avLst/>
          </a:prstGeom>
          <a:ln>
            <a:noFill/>
          </a:ln>
        </p:spPr>
      </p:pic>
      <p:pic>
        <p:nvPicPr>
          <p:cNvPr id="106" name="Immagine 10" descr=""/>
          <p:cNvPicPr/>
          <p:nvPr/>
        </p:nvPicPr>
        <p:blipFill>
          <a:blip r:embed="rId5"/>
          <a:stretch/>
        </p:blipFill>
        <p:spPr>
          <a:xfrm>
            <a:off x="4724280" y="4713840"/>
            <a:ext cx="2741400" cy="316080"/>
          </a:xfrm>
          <a:prstGeom prst="rect">
            <a:avLst/>
          </a:prstGeom>
          <a:ln>
            <a:noFill/>
          </a:ln>
        </p:spPr>
      </p:pic>
      <p:pic>
        <p:nvPicPr>
          <p:cNvPr id="107" name="Immagine 11" descr=""/>
          <p:cNvPicPr/>
          <p:nvPr/>
        </p:nvPicPr>
        <p:blipFill>
          <a:blip r:embed="rId6"/>
          <a:stretch/>
        </p:blipFill>
        <p:spPr>
          <a:xfrm>
            <a:off x="8624520" y="4713840"/>
            <a:ext cx="2741400" cy="3160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08" name="CustomShape 1"/>
          <p:cNvSpPr/>
          <p:nvPr/>
        </p:nvSpPr>
        <p:spPr>
          <a:xfrm>
            <a:off x="1636200" y="328320"/>
            <a:ext cx="891756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DISPOSIZIONE DATI</a:t>
            </a:r>
            <a:endParaRPr b="0" lang="it-IT" sz="4000" spc="-1" strike="noStrike">
              <a:latin typeface="Arial"/>
            </a:endParaRPr>
          </a:p>
        </p:txBody>
      </p:sp>
      <p:pic>
        <p:nvPicPr>
          <p:cNvPr id="109" name="Immagine 4" descr=""/>
          <p:cNvPicPr/>
          <p:nvPr/>
        </p:nvPicPr>
        <p:blipFill>
          <a:blip r:embed="rId1"/>
          <a:stretch/>
        </p:blipFill>
        <p:spPr>
          <a:xfrm>
            <a:off x="5473080" y="1336320"/>
            <a:ext cx="6040080" cy="1945080"/>
          </a:xfrm>
          <a:prstGeom prst="rect">
            <a:avLst/>
          </a:prstGeom>
          <a:ln>
            <a:noFill/>
          </a:ln>
        </p:spPr>
      </p:pic>
      <p:pic>
        <p:nvPicPr>
          <p:cNvPr id="110" name="Immagine 11" descr=""/>
          <p:cNvPicPr/>
          <p:nvPr/>
        </p:nvPicPr>
        <p:blipFill>
          <a:blip r:embed="rId2"/>
          <a:stretch/>
        </p:blipFill>
        <p:spPr>
          <a:xfrm>
            <a:off x="5371560" y="3595680"/>
            <a:ext cx="6248520" cy="2963160"/>
          </a:xfrm>
          <a:prstGeom prst="rect">
            <a:avLst/>
          </a:prstGeom>
          <a:ln>
            <a:noFill/>
          </a:ln>
        </p:spPr>
      </p:pic>
      <p:sp>
        <p:nvSpPr>
          <p:cNvPr id="111" name="CustomShape 2"/>
          <p:cNvSpPr/>
          <p:nvPr/>
        </p:nvSpPr>
        <p:spPr>
          <a:xfrm>
            <a:off x="674280" y="1791360"/>
            <a:ext cx="3722760" cy="42051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it-IT" sz="1800" spc="-1" strike="noStrike">
                <a:solidFill>
                  <a:srgbClr val="ffffff"/>
                </a:solidFill>
                <a:latin typeface="Century Gothic"/>
                <a:ea typeface="Century Gothic"/>
              </a:rPr>
              <a:t>Per testare i due algoritmi che abbiamo scelto, DBSCAN e K-MEANS, abbiamo utilizzato, in aggiunte alle parti di codice, l’interfaccia graifca di WEKA dove abbiamo riscontrato subito un problema. Il nostro dataset era molto confusionario, poco preciso e poco accurato. Purtroppo tra tutti i dataset trovati, era quello più adatto alle nostre esigenze e crearlo da zero sarebbe stato troppo impegnativo ed inutile per il nostro scopo.</a:t>
            </a:r>
            <a:r>
              <a:rPr b="0" lang="it-IT" sz="1800" spc="-1" strike="noStrike">
                <a:solidFill>
                  <a:srgbClr val="ffffff"/>
                </a:solidFill>
                <a:latin typeface="Arial"/>
                <a:ea typeface="DejaVu Sans"/>
              </a:rPr>
              <a:t> </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2157"/>
        </a:solidFill>
      </p:bgPr>
    </p:bg>
    <p:spTree>
      <p:nvGrpSpPr>
        <p:cNvPr id="1" name=""/>
        <p:cNvGrpSpPr/>
        <p:nvPr/>
      </p:nvGrpSpPr>
      <p:grpSpPr>
        <a:xfrm>
          <a:off x="0" y="0"/>
          <a:ext cx="0" cy="0"/>
          <a:chOff x="0" y="0"/>
          <a:chExt cx="0" cy="0"/>
        </a:xfrm>
      </p:grpSpPr>
      <p:sp>
        <p:nvSpPr>
          <p:cNvPr id="112" name="CustomShape 1"/>
          <p:cNvSpPr/>
          <p:nvPr/>
        </p:nvSpPr>
        <p:spPr>
          <a:xfrm>
            <a:off x="1636200" y="328320"/>
            <a:ext cx="8917560" cy="699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it-IT" sz="4000" spc="-1" strike="noStrike" cap="all">
                <a:solidFill>
                  <a:srgbClr val="ffffff"/>
                </a:solidFill>
                <a:latin typeface="Source Sans Pro"/>
                <a:ea typeface="Source Sans Pro"/>
              </a:rPr>
              <a:t>DBSCAN (Python)</a:t>
            </a:r>
            <a:endParaRPr b="0" lang="it-IT" sz="4000" spc="-1" strike="noStrike">
              <a:latin typeface="Arial"/>
            </a:endParaRPr>
          </a:p>
        </p:txBody>
      </p:sp>
      <p:sp>
        <p:nvSpPr>
          <p:cNvPr id="113" name="CustomShape 2"/>
          <p:cNvSpPr/>
          <p:nvPr/>
        </p:nvSpPr>
        <p:spPr>
          <a:xfrm>
            <a:off x="674280" y="1791360"/>
            <a:ext cx="3722760" cy="367560"/>
          </a:xfrm>
          <a:prstGeom prst="rect">
            <a:avLst/>
          </a:prstGeom>
          <a:noFill/>
          <a:ln>
            <a:noFill/>
          </a:ln>
        </p:spPr>
        <p:style>
          <a:lnRef idx="0"/>
          <a:fillRef idx="0"/>
          <a:effectRef idx="0"/>
          <a:fontRef idx="minor"/>
        </p:style>
      </p:sp>
      <p:pic>
        <p:nvPicPr>
          <p:cNvPr id="114" name="Immagine 6" descr=""/>
          <p:cNvPicPr/>
          <p:nvPr/>
        </p:nvPicPr>
        <p:blipFill>
          <a:blip r:embed="rId1"/>
          <a:stretch/>
        </p:blipFill>
        <p:spPr>
          <a:xfrm>
            <a:off x="1133640" y="1546920"/>
            <a:ext cx="9933480" cy="43783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TotalTime>
  <Application>LibreOffice/6.2.3.2$Windows_X86_64 LibreOffice_project/aecc05fe267cc68dde00352a451aa867b3b546ac</Applicat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2021-03-18T11:53:29Z</dcterms:created>
  <dc:creator/>
  <dc:description/>
  <dc:language>it-IT</dc:language>
  <cp:lastModifiedBy/>
  <dcterms:modified xsi:type="dcterms:W3CDTF">2021-03-23T10:38:57Z</dcterms:modified>
  <cp:revision>331</cp:revision>
  <dc:subject/>
  <dc:title>Presentazione standard di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21</vt:i4>
  </property>
</Properties>
</file>